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9529D1-2C74-4DB0-9451-131D190D25CE}">
  <a:tblStyle styleId="{289529D1-2C74-4DB0-9451-131D190D25CE}" styleName="Table_0">
    <a:wholeTbl>
      <a:tcTxStyle b="off" i="off">
        <a:font>
          <a:latin typeface="Rockwell"/>
          <a:ea typeface="Rockwell"/>
          <a:cs typeface="Rockwell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b6945267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6b6945267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b6945267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d6b6945267_6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6b6945267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d6b6945267_6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71b8688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71b8688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6b6945267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d6b6945267_2_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6b6945267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d6b6945267_2_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6b6945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6b6945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6b69452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6b69452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6b69452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6b69452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6b69452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6b69452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6b69452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6b69452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6b6945267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d6b6945267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6b69452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6b69452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6b69452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6b69452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6b69452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6b69452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6b6945267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d6b6945267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6b694526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d6b6945267_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6b6945267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d6b6945267_6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6b6945267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6b6945267_6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b694526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6b694526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6b6945267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6b6945267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6b6945267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6b6945267_6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96452" y="841772"/>
            <a:ext cx="6751096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man Old Style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96452" y="2701528"/>
            <a:ext cx="6751096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921933" y="492919"/>
            <a:ext cx="7300134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921933" y="2701528"/>
            <a:ext cx="7300134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85346" y="1572048"/>
            <a:ext cx="7765321" cy="27713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85346" y="1566239"/>
            <a:ext cx="3829503" cy="2777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30052" y="1566239"/>
            <a:ext cx="3820616" cy="2777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85346" y="457200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856353" y="1566240"/>
            <a:ext cx="3659399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85346" y="2184174"/>
            <a:ext cx="3830406" cy="21592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801502" y="1566240"/>
            <a:ext cx="364916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2184174"/>
            <a:ext cx="3821518" cy="21592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87921" y="457200"/>
            <a:ext cx="2949178" cy="1771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08548" y="457200"/>
            <a:ext cx="4642119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87921" y="2228850"/>
            <a:ext cx="2949178" cy="2114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87920" y="457200"/>
            <a:ext cx="444733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5568603" y="569161"/>
            <a:ext cx="2441517" cy="3662279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85346" y="2228850"/>
            <a:ext cx="4451212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85354" y="3217029"/>
            <a:ext cx="7775673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ookman Old Style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/>
          <p:nvPr>
            <p:ph idx="2" type="pic"/>
          </p:nvPr>
        </p:nvSpPr>
        <p:spPr>
          <a:xfrm>
            <a:off x="685354" y="465991"/>
            <a:ext cx="7775673" cy="2534801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85346" y="3831546"/>
            <a:ext cx="777449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85346" y="457200"/>
            <a:ext cx="7765321" cy="2568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685346" y="3153615"/>
            <a:ext cx="7765321" cy="1194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1290483" y="2707524"/>
            <a:ext cx="6564224" cy="3201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body"/>
          </p:nvPr>
        </p:nvSpPr>
        <p:spPr>
          <a:xfrm>
            <a:off x="685346" y="3153616"/>
            <a:ext cx="7765321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0" name="Google Shape;130;p25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ckwel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sz="1100"/>
          </a:p>
        </p:txBody>
      </p:sp>
      <p:sp>
        <p:nvSpPr>
          <p:cNvPr id="134" name="Google Shape;134;p25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ckwel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685354" y="1595206"/>
            <a:ext cx="7766495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ookman Old Styl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685346" y="3487917"/>
            <a:ext cx="7765322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8" name="Google Shape;138;p26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685346" y="457200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685346" y="1566239"/>
            <a:ext cx="2474217" cy="6174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4" name="Google Shape;144;p27"/>
          <p:cNvSpPr txBox="1"/>
          <p:nvPr>
            <p:ph idx="2" type="body"/>
          </p:nvPr>
        </p:nvSpPr>
        <p:spPr>
          <a:xfrm>
            <a:off x="685346" y="2183718"/>
            <a:ext cx="2474217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45" name="Google Shape;145;p27"/>
          <p:cNvSpPr txBox="1"/>
          <p:nvPr>
            <p:ph idx="3" type="body"/>
          </p:nvPr>
        </p:nvSpPr>
        <p:spPr>
          <a:xfrm>
            <a:off x="3333659" y="1566240"/>
            <a:ext cx="2473919" cy="6174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6" name="Google Shape;146;p27"/>
          <p:cNvSpPr txBox="1"/>
          <p:nvPr>
            <p:ph idx="4" type="body"/>
          </p:nvPr>
        </p:nvSpPr>
        <p:spPr>
          <a:xfrm>
            <a:off x="3333659" y="2183718"/>
            <a:ext cx="2474866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47" name="Google Shape;147;p27"/>
          <p:cNvSpPr txBox="1"/>
          <p:nvPr>
            <p:ph idx="5" type="body"/>
          </p:nvPr>
        </p:nvSpPr>
        <p:spPr>
          <a:xfrm>
            <a:off x="5979973" y="1566240"/>
            <a:ext cx="2468408" cy="6174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8" name="Google Shape;148;p27"/>
          <p:cNvSpPr txBox="1"/>
          <p:nvPr>
            <p:ph idx="6" type="body"/>
          </p:nvPr>
        </p:nvSpPr>
        <p:spPr>
          <a:xfrm>
            <a:off x="5982260" y="2183718"/>
            <a:ext cx="2468408" cy="21596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49" name="Google Shape;149;p27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685346" y="457200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85346" y="3146924"/>
            <a:ext cx="247421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8"/>
          <p:cNvSpPr/>
          <p:nvPr>
            <p:ph idx="2" type="pic"/>
          </p:nvPr>
        </p:nvSpPr>
        <p:spPr>
          <a:xfrm>
            <a:off x="819015" y="1724240"/>
            <a:ext cx="2205037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3" type="body"/>
          </p:nvPr>
        </p:nvSpPr>
        <p:spPr>
          <a:xfrm>
            <a:off x="685346" y="3579121"/>
            <a:ext cx="2474216" cy="7642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57" name="Google Shape;157;p28"/>
          <p:cNvSpPr txBox="1"/>
          <p:nvPr>
            <p:ph idx="4" type="body"/>
          </p:nvPr>
        </p:nvSpPr>
        <p:spPr>
          <a:xfrm>
            <a:off x="3332026" y="3146924"/>
            <a:ext cx="247423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8" name="Google Shape;158;p28"/>
          <p:cNvSpPr/>
          <p:nvPr>
            <p:ph idx="5" type="pic"/>
          </p:nvPr>
        </p:nvSpPr>
        <p:spPr>
          <a:xfrm>
            <a:off x="3426747" y="1724240"/>
            <a:ext cx="2197894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6" type="body"/>
          </p:nvPr>
        </p:nvSpPr>
        <p:spPr>
          <a:xfrm>
            <a:off x="3331011" y="3579120"/>
            <a:ext cx="2475252" cy="7642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60" name="Google Shape;160;p28"/>
          <p:cNvSpPr txBox="1"/>
          <p:nvPr>
            <p:ph idx="7" type="body"/>
          </p:nvPr>
        </p:nvSpPr>
        <p:spPr>
          <a:xfrm>
            <a:off x="5980067" y="3146924"/>
            <a:ext cx="2467425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28"/>
          <p:cNvSpPr/>
          <p:nvPr>
            <p:ph idx="8" type="pic"/>
          </p:nvPr>
        </p:nvSpPr>
        <p:spPr>
          <a:xfrm>
            <a:off x="6114602" y="1724240"/>
            <a:ext cx="2199085" cy="1143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9" type="body"/>
          </p:nvPr>
        </p:nvSpPr>
        <p:spPr>
          <a:xfrm>
            <a:off x="5979973" y="3579121"/>
            <a:ext cx="2470693" cy="7642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63" name="Google Shape;163;p28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 rot="5400000">
            <a:off x="3182331" y="-924937"/>
            <a:ext cx="2771352" cy="77653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 rot="5400000">
            <a:off x="5554071" y="1446803"/>
            <a:ext cx="3886201" cy="190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 rot="5400000">
            <a:off x="1614260" y="-471715"/>
            <a:ext cx="3886201" cy="5744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1"/>
          <p:cNvCxnSpPr/>
          <p:nvPr/>
        </p:nvCxnSpPr>
        <p:spPr>
          <a:xfrm>
            <a:off x="357188" y="1359545"/>
            <a:ext cx="84296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0" name="Google Shape;180;p31"/>
          <p:cNvCxnSpPr/>
          <p:nvPr/>
        </p:nvCxnSpPr>
        <p:spPr>
          <a:xfrm flipH="1" rot="10800000">
            <a:off x="357188" y="4875608"/>
            <a:ext cx="8429625" cy="1"/>
          </a:xfrm>
          <a:prstGeom prst="straightConnector1">
            <a:avLst/>
          </a:prstGeom>
          <a:noFill/>
          <a:ln cap="flat" cmpd="sng" w="762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1" name="Google Shape;181;p31"/>
          <p:cNvCxnSpPr/>
          <p:nvPr/>
        </p:nvCxnSpPr>
        <p:spPr>
          <a:xfrm flipH="1" rot="10800000">
            <a:off x="357188" y="267891"/>
            <a:ext cx="8429625" cy="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2" name="Google Shape;182;p31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57188" y="1600646"/>
            <a:ext cx="8429625" cy="30204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  <a:defRPr b="1" i="0" sz="26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5346" y="1572048"/>
            <a:ext cx="7765321" cy="27713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jpg"/><Relationship Id="rId6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H4Wa-RiAvHEb2mZ75fp5B96XT8xtMLF2/view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hloAeyamYn-H6MfV1dRtY1gJPhkR55sY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hyperlink" Target="https://www.researchgate.net/figure/A-neural-network-trained-for-steering-angle-prediction-can-be-fully-functional-on-a-clean_fig1_33934470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debuggercafe.com/convolutional-neural-network-architectures-and-variant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OEeW8P4J3MTrrALvzwCGvRO2iGMTxjeH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www.pyimagesearch.com/2019/02/04/keras-multiple-inputs-and-mixed-data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nvidia.com/blog/deep-learning-self-driving-ca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_39AdvWDotPNFF2QNzrBXQQz6Efrbcjo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HoTtUYjrCsFZxVMNw13_qlGtXcFdE_fE/view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" type="subTitle"/>
          </p:nvPr>
        </p:nvSpPr>
        <p:spPr>
          <a:xfrm>
            <a:off x="1582076" y="2106349"/>
            <a:ext cx="6202045" cy="13523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 sz="2100"/>
              <a:t>Final Project Presentation (Team #3 – JBNav)</a:t>
            </a:r>
            <a:endParaRPr sz="1100"/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400"/>
              <a:t>James Milliman and Bruno Janota</a:t>
            </a:r>
            <a:endParaRPr sz="1100"/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400"/>
              <a:t>Monday, May 3</a:t>
            </a:r>
            <a:r>
              <a:rPr baseline="30000" lang="en" sz="1400"/>
              <a:t>rd</a:t>
            </a:r>
            <a:r>
              <a:rPr lang="en" sz="1400"/>
              <a:t>, 2021</a:t>
            </a:r>
            <a:endParaRPr sz="1100"/>
          </a:p>
        </p:txBody>
      </p:sp>
      <p:grpSp>
        <p:nvGrpSpPr>
          <p:cNvPr id="190" name="Google Shape;190;p32"/>
          <p:cNvGrpSpPr/>
          <p:nvPr/>
        </p:nvGrpSpPr>
        <p:grpSpPr>
          <a:xfrm>
            <a:off x="336404" y="436040"/>
            <a:ext cx="8471190" cy="1333843"/>
            <a:chOff x="2785103" y="1057305"/>
            <a:chExt cx="9417835" cy="1482899"/>
          </a:xfrm>
        </p:grpSpPr>
        <p:grpSp>
          <p:nvGrpSpPr>
            <p:cNvPr id="191" name="Google Shape;191;p32"/>
            <p:cNvGrpSpPr/>
            <p:nvPr/>
          </p:nvGrpSpPr>
          <p:grpSpPr>
            <a:xfrm>
              <a:off x="2785103" y="1057305"/>
              <a:ext cx="1384874" cy="1482899"/>
              <a:chOff x="6705600" y="673100"/>
              <a:chExt cx="2489200" cy="2819400"/>
            </a:xfrm>
          </p:grpSpPr>
          <p:sp>
            <p:nvSpPr>
              <p:cNvPr id="192" name="Google Shape;192;p32"/>
              <p:cNvSpPr/>
              <p:nvPr/>
            </p:nvSpPr>
            <p:spPr>
              <a:xfrm>
                <a:off x="7785100" y="673100"/>
                <a:ext cx="1409700" cy="1409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 cap="flat" cmpd="sng" w="19050">
                <a:solidFill>
                  <a:srgbClr val="738F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193" name="Google Shape;193;p32"/>
              <p:cNvSpPr/>
              <p:nvPr/>
            </p:nvSpPr>
            <p:spPr>
              <a:xfrm>
                <a:off x="7969250" y="939800"/>
                <a:ext cx="1041400" cy="86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dk1"/>
              </a:solidFill>
              <a:ln cap="flat" cmpd="sng" w="19050">
                <a:solidFill>
                  <a:srgbClr val="738F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194" name="Google Shape;194;p32"/>
              <p:cNvSpPr/>
              <p:nvPr/>
            </p:nvSpPr>
            <p:spPr>
              <a:xfrm>
                <a:off x="7785100" y="2082800"/>
                <a:ext cx="1409700" cy="1409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C000"/>
              </a:solidFill>
              <a:ln cap="flat" cmpd="sng" w="19050">
                <a:solidFill>
                  <a:srgbClr val="738F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195" name="Google Shape;195;p32"/>
              <p:cNvSpPr/>
              <p:nvPr/>
            </p:nvSpPr>
            <p:spPr>
              <a:xfrm>
                <a:off x="7969250" y="2349500"/>
                <a:ext cx="1041400" cy="86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dk1"/>
              </a:solidFill>
              <a:ln cap="flat" cmpd="sng" w="19050">
                <a:solidFill>
                  <a:srgbClr val="738F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196" name="Google Shape;196;p32"/>
              <p:cNvSpPr/>
              <p:nvPr/>
            </p:nvSpPr>
            <p:spPr>
              <a:xfrm>
                <a:off x="6705600" y="1371600"/>
                <a:ext cx="1409700" cy="1409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6937C"/>
              </a:solidFill>
              <a:ln cap="flat" cmpd="sng" w="19050">
                <a:solidFill>
                  <a:srgbClr val="738F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sp>
            <p:nvSpPr>
              <p:cNvPr id="197" name="Google Shape;197;p32"/>
              <p:cNvSpPr/>
              <p:nvPr/>
            </p:nvSpPr>
            <p:spPr>
              <a:xfrm>
                <a:off x="6889750" y="1638300"/>
                <a:ext cx="1041400" cy="863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dk1"/>
              </a:solidFill>
              <a:ln cap="flat" cmpd="sng" w="19050">
                <a:solidFill>
                  <a:srgbClr val="738F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endParaRPr>
              </a:p>
            </p:txBody>
          </p:sp>
          <p:pic>
            <p:nvPicPr>
              <p:cNvPr id="198" name="Google Shape;198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15300" y="2587679"/>
                <a:ext cx="705031" cy="484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119287" y="1763326"/>
                <a:ext cx="586175" cy="586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ata Analysis Logo Data Science, PNG, 1800x1800px, Data Analysis, Analytics, Auto Part, Big Data, Body Jewelry Download Free" id="200" name="Google Shape;200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183231" y="1123400"/>
                <a:ext cx="569168" cy="5691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1" name="Google Shape;201;p32"/>
            <p:cNvSpPr/>
            <p:nvPr/>
          </p:nvSpPr>
          <p:spPr>
            <a:xfrm>
              <a:off x="4289026" y="1137035"/>
              <a:ext cx="7913912" cy="1103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ckwell"/>
                  <a:ea typeface="Rockwell"/>
                  <a:cs typeface="Rockwell"/>
                  <a:sym typeface="Rockwell"/>
                </a:rPr>
                <a:t>Robotics, Autonomous Vehicles, Drones, and Artificial Intelligence</a:t>
              </a:r>
              <a:endParaRPr sz="1100"/>
            </a:p>
          </p:txBody>
        </p:sp>
      </p:grpSp>
      <p:pic>
        <p:nvPicPr>
          <p:cNvPr id="202" name="Google Shape;20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728275"/>
            <a:ext cx="9144061" cy="14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Hard Mode </a:t>
            </a:r>
            <a:r>
              <a:rPr lang="en" sz="2800"/>
              <a:t>(A5)</a:t>
            </a:r>
            <a:endParaRPr sz="2800"/>
          </a:p>
        </p:txBody>
      </p:sp>
      <p:pic>
        <p:nvPicPr>
          <p:cNvPr id="260" name="Google Shape;260;p41" title="hard_mod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550" y="1452000"/>
            <a:ext cx="6020798" cy="33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Feature List</a:t>
            </a:r>
            <a:endParaRPr sz="2800"/>
          </a:p>
        </p:txBody>
      </p:sp>
      <p:sp>
        <p:nvSpPr>
          <p:cNvPr id="266" name="Google Shape;266;p42"/>
          <p:cNvSpPr txBox="1"/>
          <p:nvPr/>
        </p:nvSpPr>
        <p:spPr>
          <a:xfrm>
            <a:off x="686325" y="1538325"/>
            <a:ext cx="77625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Weather Presets (Day, night, cloudy, sunny, wet, etc.)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Traffic generation (pedestrian and vehicle)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Client synchronous (pipeline drives the frames, meaning you won’t miss frames)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Storing of training data, processed images, etc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Autopilot or Agent Controlled Ego Vehicle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RGB camera (Full HD)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Char char="●"/>
            </a:pP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Auto-Named and stored </a:t>
            </a: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experiments</a:t>
            </a:r>
            <a:r>
              <a:rPr lang="en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(TODO: Store metadata in experiment file for replaying experiments)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Entrypoint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699" y="1270075"/>
            <a:ext cx="33006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921933" y="492919"/>
            <a:ext cx="7300134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IMITATION LEARNING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Data Overview</a:t>
            </a:r>
            <a:endParaRPr sz="2800"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685346" y="1572048"/>
            <a:ext cx="7538491" cy="29797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" sz="1100"/>
              <a:t>Dataset can be downloaded here: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CARLA Imitation Learning</a:t>
            </a:r>
            <a:r>
              <a:rPr lang="en" sz="1100"/>
              <a:t> (24 GB)</a:t>
            </a:r>
            <a:endParaRPr sz="1100"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" sz="1100"/>
              <a:t>The data is stored on HDF5 files where each HDF5 file contains 200 image and control/state information stored in two datasets: “rgb” and “targets” </a:t>
            </a:r>
            <a:endParaRPr sz="1100"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 sz="1100"/>
              <a:t>The “rgb” datasets contains 200x88 resolution images</a:t>
            </a:r>
            <a:endParaRPr sz="1100"/>
          </a:p>
          <a:p>
            <a:pPr indent="-158750" lvl="2" marL="863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657,800 images to train and 74,800 images for validation</a:t>
            </a:r>
            <a:endParaRPr sz="1100"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 sz="1100"/>
              <a:t>The “targets” dataset includes all the controls and measurements collected:</a:t>
            </a:r>
            <a:endParaRPr sz="1100"/>
          </a:p>
        </p:txBody>
      </p:sp>
      <p:graphicFrame>
        <p:nvGraphicFramePr>
          <p:cNvPr id="284" name="Google Shape;284;p45"/>
          <p:cNvGraphicFramePr/>
          <p:nvPr/>
        </p:nvGraphicFramePr>
        <p:xfrm>
          <a:off x="950528" y="35354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{289529D1-2C74-4DB0-9451-131D190D25CE}</a:tableStyleId>
              </a:tblPr>
              <a:tblGrid>
                <a:gridCol w="1533900"/>
                <a:gridCol w="1708375"/>
                <a:gridCol w="1686075"/>
                <a:gridCol w="2306625"/>
              </a:tblGrid>
              <a:tr h="3009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Simulation Control Variables and State Information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  <a:tc hMerge="1"/>
                <a:tc hMerge="1"/>
              </a:tr>
              <a:tr h="105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1. Steer,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 Gas, float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 Brake,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4. Hand Brake, boolean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5. Reverse Gear, Boolean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6. Steer Noise,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7. Gas Noise, float </a:t>
                      </a:r>
                      <a:endParaRPr sz="12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8. Brake Noise, float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9. Position X,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10. Position Y,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11. Speed,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12. Collision Other,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13. Collision Pedestrian,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14. Collision Car, float </a:t>
                      </a:r>
                      <a:endParaRPr sz="9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15. Opposite Lane Inter,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16. Sidewalk Intersect,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17. Acceleration X,float</a:t>
                      </a:r>
                      <a:endParaRPr sz="9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18. Acceleration Y,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19. Acceleration Z,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20. Platform time,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21. Game Time, float </a:t>
                      </a:r>
                      <a:endParaRPr sz="9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22. Orientation X,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23. Orientation Y, float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24. Orientation Z, float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25. High level command, int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26. Noise, Boolean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27. Camera (which camera was used)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28. Yaw Angle</a:t>
                      </a:r>
                      <a:endParaRPr sz="9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Image and Controls</a:t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685350" y="1572052"/>
            <a:ext cx="3922500" cy="121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Each scenario consists of 200 frames and associated control states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00" y="1452000"/>
            <a:ext cx="3998985" cy="35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00" y="2571750"/>
            <a:ext cx="4568700" cy="23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Distribution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38" y="1452000"/>
            <a:ext cx="5498931" cy="33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Imitation Learning Pipeline</a:t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685350" y="1572050"/>
            <a:ext cx="5069700" cy="277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Initial scope focused on </a:t>
            </a:r>
            <a:r>
              <a:rPr lang="en"/>
              <a:t>predicting</a:t>
            </a:r>
            <a:r>
              <a:rPr lang="en"/>
              <a:t> steering angle based on simulation images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Experimented with three model architectures: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CNN with single image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Multi-Input CNN/Dense network with images and state information (position, acceleration,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Transfer Learning with image input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50" y="1572050"/>
            <a:ext cx="3084149" cy="23194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/>
        </p:nvSpPr>
        <p:spPr>
          <a:xfrm>
            <a:off x="6043563" y="4011575"/>
            <a:ext cx="25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Image courtesy of </a:t>
            </a:r>
            <a:r>
              <a:rPr lang="en" sz="1000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ResearchGate</a:t>
            </a:r>
            <a:endParaRPr sz="1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685352" y="1572050"/>
            <a:ext cx="7806900" cy="75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Experimented with LeNet style architecture and various filter sizes, depth, and batch normalization. The network below achieved the best validation result:  MAE = 0.0919 rads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137" y="2325963"/>
            <a:ext cx="5187076" cy="24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50" y="2783962"/>
            <a:ext cx="3394275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614038" y="4433475"/>
            <a:ext cx="25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Image courtesy of </a:t>
            </a:r>
            <a:r>
              <a:rPr lang="en" sz="1000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DebuggerCafe</a:t>
            </a:r>
            <a:endParaRPr sz="1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Prediction Example</a:t>
            </a:r>
            <a:endParaRPr/>
          </a:p>
        </p:txBody>
      </p:sp>
      <p:pic>
        <p:nvPicPr>
          <p:cNvPr id="321" name="Google Shape;321;p50" title="Steering_Prediction_Example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750" y="1351725"/>
            <a:ext cx="4760500" cy="35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921933" y="492919"/>
            <a:ext cx="7300134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JBNAV LIBRARY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Multi-Input CNN/Dense Network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685351" y="1572050"/>
            <a:ext cx="4979400" cy="277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Leveraged Tensorflow Functional API to create multiple input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Input 1: Images to be processed by 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Input 2: Position, Acceleration, and Speed numeric vector to be processed by MLP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outputs from each network were combined and passed to a fully connected output layer</a:t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600" y="1452000"/>
            <a:ext cx="2507050" cy="3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 txBox="1"/>
          <p:nvPr/>
        </p:nvSpPr>
        <p:spPr>
          <a:xfrm>
            <a:off x="6310600" y="4683450"/>
            <a:ext cx="25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Image courtesy of </a:t>
            </a:r>
            <a:r>
              <a:rPr lang="en" sz="1000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PyImageSearch</a:t>
            </a:r>
            <a:endParaRPr sz="10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pic>
        <p:nvPicPr>
          <p:cNvPr id="335" name="Google Shape;335;p52"/>
          <p:cNvPicPr preferRelativeResize="0"/>
          <p:nvPr/>
        </p:nvPicPr>
        <p:blipFill rotWithShape="1">
          <a:blip r:embed="rId3">
            <a:alphaModFix/>
          </a:blip>
          <a:srcRect b="0" l="0" r="0" t="18526"/>
          <a:stretch/>
        </p:blipFill>
        <p:spPr>
          <a:xfrm>
            <a:off x="1181250" y="1573425"/>
            <a:ext cx="7021824" cy="28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 txBox="1"/>
          <p:nvPr/>
        </p:nvSpPr>
        <p:spPr>
          <a:xfrm>
            <a:off x="4885850" y="1610250"/>
            <a:ext cx="23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(i.e. ImageNet Classification)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4885850" y="2995625"/>
            <a:ext cx="23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(i.e. Steering Angle Prediction)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38" name="Google Shape;338;p52"/>
          <p:cNvSpPr txBox="1"/>
          <p:nvPr/>
        </p:nvSpPr>
        <p:spPr>
          <a:xfrm>
            <a:off x="1227250" y="2121525"/>
            <a:ext cx="115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14MM</a:t>
            </a: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 images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22k categories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39" name="Google Shape;339;p52"/>
          <p:cNvSpPr txBox="1"/>
          <p:nvPr/>
        </p:nvSpPr>
        <p:spPr>
          <a:xfrm>
            <a:off x="1323850" y="3497700"/>
            <a:ext cx="9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50k</a:t>
            </a: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 images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ckwell"/>
                <a:ea typeface="Rockwell"/>
                <a:cs typeface="Rockwell"/>
                <a:sym typeface="Rockwell"/>
              </a:rPr>
              <a:t>Regression</a:t>
            </a:r>
            <a:endParaRPr sz="11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for Future Work</a:t>
            </a:r>
            <a:endParaRPr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685346" y="1572048"/>
            <a:ext cx="7765200" cy="277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Leverage sequence information (past images, steering angles, change in position, etc.) to predict the next state for steering angle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Tensorflow’s TimeDistributed and/or ConvLSTM layers which may be helpful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Implement DAVE-2 architecture from Nvidia’s end-to-end self-driving car paper which includes image preprocessing/augmentation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https://developer.nvidia.com/blog/deep-learning-self-driving-cars/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Train with more data (only used 50k images in this project)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Predict multiple output states (i.e. throttle, brake, etc.)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685346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What is CARLA?</a:t>
            </a:r>
            <a:endParaRPr sz="2800"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685346" y="1572048"/>
            <a:ext cx="4249724" cy="29797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" sz="1100"/>
              <a:t>Open-source driving simulator built to support development, training, and validation of autonomous driving systems.</a:t>
            </a:r>
            <a:endParaRPr sz="1100"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" sz="1100"/>
              <a:t>Realistic Graphics</a:t>
            </a:r>
            <a:endParaRPr sz="1100"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 sz="1100"/>
              <a:t>Traffic</a:t>
            </a:r>
            <a:endParaRPr sz="1100"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 sz="1100"/>
              <a:t>Pedestrians</a:t>
            </a:r>
            <a:endParaRPr sz="1100"/>
          </a:p>
          <a:p>
            <a:pPr indent="-177800" lvl="1" marL="5207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 sz="1100"/>
              <a:t>Weather / Lighting</a:t>
            </a:r>
            <a:endParaRPr sz="1100"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" sz="1100"/>
              <a:t>Flexible sensor suites</a:t>
            </a:r>
            <a:endParaRPr sz="1100"/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" sz="1100"/>
              <a:t>Simulation control via C++ and Python APIs</a:t>
            </a:r>
            <a:endParaRPr sz="1100"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100"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9342" y="3418532"/>
            <a:ext cx="2979311" cy="105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342" y="1572048"/>
            <a:ext cx="2979311" cy="166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Why JBNav?</a:t>
            </a:r>
            <a:endParaRPr sz="2800"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685346" y="1572048"/>
            <a:ext cx="42498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1600"/>
              <a:t>When we first began researching CARLA and reading the documentation, we found that CARLA’s documentation had a focus on developers who would help create the traffic simulator (materials, physics, etc) and wasn’t geared towards easy research</a:t>
            </a:r>
            <a:endParaRPr sz="1600"/>
          </a:p>
          <a:p>
            <a:pPr indent="-1778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No installable library that was easy to use, working with carla required to read through example python files and modify your PYTHONPATH</a:t>
            </a:r>
            <a:endParaRPr sz="1600"/>
          </a:p>
          <a:p>
            <a:pPr indent="-762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3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471" y="1452000"/>
            <a:ext cx="2518083" cy="33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JBNAV Overview</a:t>
            </a:r>
            <a:endParaRPr sz="2800"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685350" y="1572050"/>
            <a:ext cx="8237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617"/>
              <a:t>Python Library that uses CARLA and makes deploying computer vision pipelines to CARLA for testing and vehicle control super easy</a:t>
            </a:r>
            <a:endParaRPr sz="1617"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88"/>
              <a:buNone/>
            </a:pPr>
            <a:r>
              <a:t/>
            </a:r>
            <a:endParaRPr sz="1017"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138" y="2316050"/>
            <a:ext cx="4304475" cy="25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Use Cases</a:t>
            </a:r>
            <a:endParaRPr sz="2800"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685350" y="1572050"/>
            <a:ext cx="46032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1311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17"/>
              <a:buChar char="●"/>
            </a:pPr>
            <a:r>
              <a:rPr lang="en" sz="1617"/>
              <a:t>Quickly Deploy computer vision </a:t>
            </a:r>
            <a:r>
              <a:rPr lang="en" sz="1617"/>
              <a:t>pipelines</a:t>
            </a:r>
            <a:r>
              <a:rPr lang="en" sz="1617"/>
              <a:t> (such as this classes assignments) to various generated environments and conditions</a:t>
            </a:r>
            <a:endParaRPr sz="1617"/>
          </a:p>
          <a:p>
            <a:pPr indent="-331311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17"/>
              <a:buChar char="●"/>
            </a:pPr>
            <a:r>
              <a:rPr lang="en" sz="1617"/>
              <a:t>Autonomous Agent and Policy improvement and testing (upcoming)</a:t>
            </a:r>
            <a:endParaRPr sz="1617"/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88"/>
              <a:buNone/>
            </a:pPr>
            <a:r>
              <a:t/>
            </a:r>
            <a:endParaRPr sz="1017"/>
          </a:p>
        </p:txBody>
      </p:sp>
      <p:pic>
        <p:nvPicPr>
          <p:cNvPr id="236" name="Google Shape;236;p37" title="CARLA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950" y="1528200"/>
            <a:ext cx="3550650" cy="266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921925" y="492921"/>
            <a:ext cx="7300200" cy="57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Demo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921925" y="1117202"/>
            <a:ext cx="7300200" cy="363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88" y="1363074"/>
            <a:ext cx="8338226" cy="31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921933" y="492919"/>
            <a:ext cx="73002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Findings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685346" y="457200"/>
            <a:ext cx="7765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okman Old Style"/>
              <a:buNone/>
            </a:pPr>
            <a:r>
              <a:rPr lang="en" sz="2800"/>
              <a:t>Barely Noticeable Rain (A5)</a:t>
            </a:r>
            <a:endParaRPr sz="2800"/>
          </a:p>
        </p:txBody>
      </p:sp>
      <p:pic>
        <p:nvPicPr>
          <p:cNvPr id="254" name="Google Shape;254;p40" title="still_ra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600" y="1452000"/>
            <a:ext cx="6020798" cy="33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